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504"/>
    <a:srgbClr val="10D610"/>
    <a:srgbClr val="DDC79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13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8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94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992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43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767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409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3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41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221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58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1248-1C3D-46AC-B0A0-9BAC73AF7C9B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839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3823" y="597011"/>
            <a:ext cx="7332785" cy="2761650"/>
          </a:xfrm>
          <a:noFill/>
          <a:effectLst>
            <a:glow rad="571500">
              <a:srgbClr val="190504">
                <a:alpha val="34000"/>
              </a:srgbClr>
            </a:glow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Почему у детей возникают проблемы </a:t>
            </a:r>
            <a:b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 письме?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93831" y="5413266"/>
            <a:ext cx="5605156" cy="1241822"/>
          </a:xfrm>
          <a:noFill/>
        </p:spPr>
        <p:txBody>
          <a:bodyPr>
            <a:normAutofit/>
          </a:bodyPr>
          <a:lstStyle/>
          <a:p>
            <a:pPr algn="r"/>
            <a:r>
              <a:rPr lang="ru-RU" sz="2700" i="1" dirty="0" err="1" smtClean="0">
                <a:ln w="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</a:t>
            </a:r>
            <a:r>
              <a:rPr lang="ru-RU" sz="2700" i="1" dirty="0" smtClean="0">
                <a:ln w="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/с №4 «Олимпийский»</a:t>
            </a:r>
          </a:p>
          <a:p>
            <a:pPr algn="r"/>
            <a:r>
              <a:rPr lang="ru-RU" sz="2700" i="1" dirty="0" smtClean="0">
                <a:ln w="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Учитель-логопед: </a:t>
            </a:r>
            <a:r>
              <a:rPr lang="ru-RU" sz="2700" i="1" dirty="0" err="1" smtClean="0">
                <a:ln w="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Сверчкова</a:t>
            </a:r>
            <a:r>
              <a:rPr lang="ru-RU" sz="2700" i="1" dirty="0" smtClean="0">
                <a:ln w="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Е.А.</a:t>
            </a:r>
          </a:p>
          <a:p>
            <a:pPr algn="r"/>
            <a:endParaRPr lang="ru-RU" sz="2700" dirty="0" smtClean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endParaRPr lang="ru-RU" sz="2700" dirty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99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68314" y="246186"/>
            <a:ext cx="7438293" cy="633046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Дети группы риска:</a:t>
            </a:r>
          </a:p>
          <a:p>
            <a:pPr algn="ctr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Если у Вашего ребёнка нарушения речи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Если Ваш ребёнок посещал логопедическую группу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Если в семье говорят на 2-х или более языках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  Вашего ребёнка нарушения зрения, слуха, интеллекта, задержка психического развития.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Если у Вашего ребёнка проблемы с памятью, вниманием, фонематических слухом, мелкой моторикой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Если Ваш ребёнок плохо запоминает зрительный образ цифр, букв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Если Ваш ребёнок левша</a:t>
            </a:r>
          </a:p>
          <a:p>
            <a:pPr marL="457200" indent="-457200">
              <a:buAutoNum type="arabicPeriod"/>
            </a:pPr>
            <a:endParaRPr lang="ru-RU" sz="2000" dirty="0" smtClean="0">
              <a:ln w="1905"/>
              <a:solidFill>
                <a:srgbClr val="19050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n w="1905"/>
              <a:solidFill>
                <a:srgbClr val="19050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59523" y="501162"/>
            <a:ext cx="7108581" cy="6224953"/>
          </a:xfrm>
        </p:spPr>
        <p:txBody>
          <a:bodyPr/>
          <a:lstStyle/>
          <a:p>
            <a:pPr algn="ctr">
              <a:buNone/>
            </a:pP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Дисграфия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частичное расстройство письма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младших школьников — трудности овладения письменной речью), основным симптомом которого является наличие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стойких специфических ошибок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(</a:t>
            </a:r>
            <a:r>
              <a:rPr lang="ru-RU" dirty="0" smtClean="0"/>
              <a:t>И. Н. </a:t>
            </a:r>
            <a:r>
              <a:rPr lang="ru-RU" dirty="0" err="1" smtClean="0"/>
              <a:t>Садовникова</a:t>
            </a:r>
            <a:r>
              <a:rPr lang="ru-RU" dirty="0" smtClean="0"/>
              <a:t>)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59523" y="501162"/>
            <a:ext cx="7464669" cy="6224953"/>
          </a:xfrm>
        </p:spPr>
        <p:txBody>
          <a:bodyPr>
            <a:normAutofit/>
          </a:bodyPr>
          <a:lstStyle/>
          <a:p>
            <a:pPr marL="742950" indent="-742950" algn="ctr">
              <a:buAutoNum type="arabicPeriod"/>
            </a:pP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Артикуляторно-акустическая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дисграфия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0" indent="-74295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Ребенок, опираясь на свое неправильное</a:t>
            </a:r>
          </a:p>
          <a:p>
            <a:pPr marL="0" indent="-74295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произношение, пишет слова так, как их произносит.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этой формы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связана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дефектным произношением ребенка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шуба-</a:t>
            </a:r>
            <a:r>
              <a:rPr lang="ru-RU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рыба-</a:t>
            </a:r>
            <a:r>
              <a:rPr lang="ru-RU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ыба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жук-</a:t>
            </a:r>
            <a:r>
              <a:rPr lang="ru-RU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необходимо срочно начать работу с логопедом по исправлению звукопроизношения.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59523" y="501162"/>
            <a:ext cx="7464669" cy="6224953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Акустическая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дисграфия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Причиной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возникновения является нарушение      дифференциации, распознавания близких  звуков.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 письме проявляется в замене букв,   обозначающих свистящие и шипящие, звонкие  и глухие, твёрдые и мягкие.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дым-</a:t>
            </a:r>
            <a:r>
              <a:rPr lang="ru-RU" u="sng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крючок-кручок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любит-лубит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болит-больит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Работа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развитию фонематического восприятия должна строится на основе дифференциации пар звуков. </a:t>
            </a:r>
            <a:endParaRPr lang="ru-RU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9038" y="501162"/>
            <a:ext cx="8044961" cy="622495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3. Оптическая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дисграфия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зрительно-пространственных представлений и зрительного анализа и синтеза букв.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u="sng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Характерные ошибки: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1.Замена букв, состоящих из одного одинакового количества элементов ( </a:t>
            </a:r>
            <a:r>
              <a:rPr lang="ru-RU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ш-щ</a:t>
            </a:r>
            <a:r>
              <a:rPr lang="ru-RU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ц-щ</a:t>
            </a: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Замена похожих, но по-разному расположенных в пространстве элементов 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б-д</a:t>
            </a:r>
            <a:r>
              <a:rPr lang="ru-RU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в-д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Недописывание</a:t>
            </a: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элементов буквы ( </a:t>
            </a:r>
            <a:r>
              <a:rPr lang="ru-RU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вместо ж</a:t>
            </a: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 Зеркальное изображение буквы (</a:t>
            </a:r>
            <a:r>
              <a:rPr lang="ru-RU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 -З</a:t>
            </a:r>
            <a:r>
              <a:rPr lang="ru-RU" dirty="0" smtClean="0">
                <a:ln w="1905"/>
                <a:solidFill>
                  <a:srgbClr val="1905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9038" y="501162"/>
            <a:ext cx="8044961" cy="62249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4.Дисграфия на почве нарушения языкового анализа и синтеза</a:t>
            </a:r>
          </a:p>
          <a:p>
            <a:pPr>
              <a:buNone/>
            </a:pPr>
            <a:r>
              <a:rPr lang="ru-RU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возникновения – затруднения при делении предложения на слова, слов на слоги, звуки.</a:t>
            </a:r>
          </a:p>
          <a:p>
            <a:pPr algn="ctr">
              <a:buNone/>
            </a:pPr>
            <a:r>
              <a:rPr lang="ru-RU" sz="2400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Ошибки:</a:t>
            </a:r>
          </a:p>
          <a:p>
            <a:pPr>
              <a:buNone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1.Пропуски согласных (кричат </a:t>
            </a:r>
            <a:r>
              <a:rPr lang="ru-RU" sz="2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кичат</a:t>
            </a:r>
            <a:r>
              <a:rPr lang="ru-RU" sz="2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2.Пропуски гласных (санки - </a:t>
            </a:r>
            <a:r>
              <a:rPr lang="ru-RU" sz="240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снки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3.Перестановки букв (ковром </a:t>
            </a:r>
            <a:r>
              <a:rPr lang="ru-RU" sz="2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корвом</a:t>
            </a:r>
            <a:r>
              <a:rPr lang="ru-RU" sz="2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 Добавление букв ( </a:t>
            </a:r>
            <a:r>
              <a:rPr lang="ru-RU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школа-</a:t>
            </a:r>
            <a:r>
              <a:rPr lang="ru-RU" sz="240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шекола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5. Пропуски, добавления, перестановки слогов (</a:t>
            </a:r>
            <a:r>
              <a:rPr lang="ru-RU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смотри-</a:t>
            </a:r>
            <a:r>
              <a:rPr lang="ru-RU" sz="240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мотри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6. Слитное написание слов в предложении</a:t>
            </a:r>
          </a:p>
          <a:p>
            <a:pPr>
              <a:buNone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7. Написание лишних слов в предложении</a:t>
            </a:r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41938" y="501162"/>
            <a:ext cx="7702061" cy="622495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Аграмматическая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дисграфия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возникновения- недоразвитие грамматического строя.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Ошибки: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1.Изменение падежных окончаний (много 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деревов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красная яблоко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2.Неправильное употребление предлогов(над столом- 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столом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3.Пропуск членов предложений (</a:t>
            </a:r>
            <a:r>
              <a:rPr lang="ru-RU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Маша_____куклой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4.Нарушение смысловых связей в предложении и между предложениями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5. Нарушения словообразования (</a:t>
            </a:r>
            <a:r>
              <a:rPr lang="ru-RU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козлята-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козлёнки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уши-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ухи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люди-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человеки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41938" y="501162"/>
            <a:ext cx="7702061" cy="62249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Пути коррекции: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Правильное произношение всех звуков родного языка в словах и во фразовой речи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Развитие зрительного и слухового внимания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Развитие фонематического слуха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Развитие звукового анализа и синтеза слов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Развитие грамматического строя речи</a:t>
            </a:r>
          </a:p>
          <a:p>
            <a:pPr algn="ctr">
              <a:buNone/>
            </a:pPr>
            <a:endParaRPr lang="ru-RU" sz="40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467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Почему у детей возникают проблемы  на письме?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Admin</cp:lastModifiedBy>
  <cp:revision>22</cp:revision>
  <dcterms:created xsi:type="dcterms:W3CDTF">2015-09-22T12:08:41Z</dcterms:created>
  <dcterms:modified xsi:type="dcterms:W3CDTF">2016-11-06T14:00:18Z</dcterms:modified>
</cp:coreProperties>
</file>